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5"/>
  </p:notesMasterIdLst>
  <p:sldIdLst>
    <p:sldId id="256" r:id="rId2"/>
    <p:sldId id="257" r:id="rId3"/>
    <p:sldId id="258" r:id="rId4"/>
    <p:sldId id="280" r:id="rId5"/>
    <p:sldId id="281" r:id="rId6"/>
    <p:sldId id="265" r:id="rId7"/>
    <p:sldId id="268" r:id="rId8"/>
    <p:sldId id="266" r:id="rId9"/>
    <p:sldId id="259" r:id="rId10"/>
    <p:sldId id="267" r:id="rId11"/>
    <p:sldId id="260" r:id="rId12"/>
    <p:sldId id="277" r:id="rId13"/>
    <p:sldId id="278" r:id="rId14"/>
    <p:sldId id="279" r:id="rId15"/>
    <p:sldId id="271" r:id="rId16"/>
    <p:sldId id="272" r:id="rId17"/>
    <p:sldId id="273" r:id="rId18"/>
    <p:sldId id="262" r:id="rId19"/>
    <p:sldId id="274" r:id="rId20"/>
    <p:sldId id="275" r:id="rId21"/>
    <p:sldId id="276" r:id="rId22"/>
    <p:sldId id="261" r:id="rId23"/>
    <p:sldId id="26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96" autoAdjust="0"/>
    <p:restoredTop sz="94660"/>
  </p:normalViewPr>
  <p:slideViewPr>
    <p:cSldViewPr snapToGrid="0">
      <p:cViewPr varScale="1">
        <p:scale>
          <a:sx n="60" d="100"/>
          <a:sy n="60" d="100"/>
        </p:scale>
        <p:origin x="86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0588F6-EEE7-444A-971A-77843943012D}" type="datetimeFigureOut">
              <a:rPr lang="zh-CN" altLang="en-US" smtClean="0"/>
              <a:t>2021/10/25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B38216-9F54-4EDE-87E0-A51BC237DAB8}" type="slidenum">
              <a:rPr lang="zh-CN" altLang="en-US" smtClean="0"/>
              <a:t>‹#›</a:t>
            </a:fld>
            <a:endParaRPr lang="zh-CN" altLang="en-US"/>
          </a:p>
        </p:txBody>
      </p:sp>
    </p:spTree>
    <p:extLst>
      <p:ext uri="{BB962C8B-B14F-4D97-AF65-F5344CB8AC3E}">
        <p14:creationId xmlns:p14="http://schemas.microsoft.com/office/powerpoint/2010/main" val="2132178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DA61496-661A-4FE3-8DE4-374D7D8171CE}" type="datetimeFigureOut">
              <a:rPr lang="zh-CN" altLang="en-US" smtClean="0"/>
              <a:t>2021/10/25</a:t>
            </a:fld>
            <a:endParaRPr lang="zh-CN" altLang="en-US"/>
          </a:p>
        </p:txBody>
      </p:sp>
      <p:sp>
        <p:nvSpPr>
          <p:cNvPr id="5" name="Footer Placeholder 4"/>
          <p:cNvSpPr>
            <a:spLocks noGrp="1"/>
          </p:cNvSpPr>
          <p:nvPr>
            <p:ph type="ftr" sz="quarter" idx="11"/>
          </p:nvPr>
        </p:nvSpPr>
        <p:spPr>
          <a:xfrm>
            <a:off x="2692397" y="5037663"/>
            <a:ext cx="5214635" cy="279400"/>
          </a:xfrm>
        </p:spPr>
        <p:txBody>
          <a:bodyPr/>
          <a:lstStyle/>
          <a:p>
            <a:endParaRPr lang="zh-CN" altLang="en-US"/>
          </a:p>
        </p:txBody>
      </p:sp>
      <p:sp>
        <p:nvSpPr>
          <p:cNvPr id="6" name="Slide Number Placeholder 5"/>
          <p:cNvSpPr>
            <a:spLocks noGrp="1"/>
          </p:cNvSpPr>
          <p:nvPr>
            <p:ph type="sldNum" sz="quarter" idx="12"/>
          </p:nvPr>
        </p:nvSpPr>
        <p:spPr>
          <a:xfrm>
            <a:off x="8956900" y="5037663"/>
            <a:ext cx="551167" cy="279400"/>
          </a:xfrm>
        </p:spPr>
        <p:txBody>
          <a:bodyPr/>
          <a:lstStyle/>
          <a:p>
            <a:fld id="{F9FCEB29-1A00-4B12-AB88-C1A0D93980E5}" type="slidenum">
              <a:rPr lang="zh-CN" altLang="en-US" smtClean="0"/>
              <a:t>‹#›</a:t>
            </a:fld>
            <a:endParaRPr lang="zh-CN" alt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2957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DA61496-661A-4FE3-8DE4-374D7D8171CE}" type="datetimeFigureOut">
              <a:rPr lang="zh-CN" altLang="en-US" smtClean="0"/>
              <a:t>2021/10/25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9FCEB29-1A00-4B12-AB88-C1A0D93980E5}" type="slidenum">
              <a:rPr lang="zh-CN" altLang="en-US" smtClean="0"/>
              <a:t>‹#›</a:t>
            </a:fld>
            <a:endParaRPr lang="zh-CN" altLang="en-US"/>
          </a:p>
        </p:txBody>
      </p:sp>
    </p:spTree>
    <p:extLst>
      <p:ext uri="{BB962C8B-B14F-4D97-AF65-F5344CB8AC3E}">
        <p14:creationId xmlns:p14="http://schemas.microsoft.com/office/powerpoint/2010/main" val="2719851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DA61496-661A-4FE3-8DE4-374D7D8171CE}" type="datetimeFigureOut">
              <a:rPr lang="zh-CN" altLang="en-US" smtClean="0"/>
              <a:t>2021/10/25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9FCEB29-1A00-4B12-AB88-C1A0D93980E5}" type="slidenum">
              <a:rPr lang="zh-CN" altLang="en-US" smtClean="0"/>
              <a:t>‹#›</a:t>
            </a:fld>
            <a:endParaRPr lang="zh-CN" alt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6013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DA61496-661A-4FE3-8DE4-374D7D8171CE}" type="datetimeFigureOut">
              <a:rPr lang="zh-CN" altLang="en-US" smtClean="0"/>
              <a:t>2021/10/25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9FCEB29-1A00-4B12-AB88-C1A0D93980E5}" type="slidenum">
              <a:rPr lang="zh-CN" altLang="en-US" smtClean="0"/>
              <a:t>‹#›</a:t>
            </a:fld>
            <a:endParaRPr lang="zh-CN"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5836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DA61496-661A-4FE3-8DE4-374D7D8171CE}" type="datetimeFigureOut">
              <a:rPr lang="zh-CN" altLang="en-US" smtClean="0"/>
              <a:t>2021/10/25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9FCEB29-1A00-4B12-AB88-C1A0D93980E5}" type="slidenum">
              <a:rPr lang="zh-CN" altLang="en-US" smtClean="0"/>
              <a:t>‹#›</a:t>
            </a:fld>
            <a:endParaRPr lang="zh-CN" altLang="en-US"/>
          </a:p>
        </p:txBody>
      </p:sp>
    </p:spTree>
    <p:extLst>
      <p:ext uri="{BB962C8B-B14F-4D97-AF65-F5344CB8AC3E}">
        <p14:creationId xmlns:p14="http://schemas.microsoft.com/office/powerpoint/2010/main" val="757133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DA61496-661A-4FE3-8DE4-374D7D8171CE}" type="datetimeFigureOut">
              <a:rPr lang="zh-CN" altLang="en-US" smtClean="0"/>
              <a:t>2021/10/25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9FCEB29-1A00-4B12-AB88-C1A0D93980E5}" type="slidenum">
              <a:rPr lang="zh-CN" altLang="en-US" smtClean="0"/>
              <a:t>‹#›</a:t>
            </a:fld>
            <a:endParaRPr lang="zh-CN"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8028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DA61496-661A-4FE3-8DE4-374D7D8171CE}" type="datetimeFigureOut">
              <a:rPr lang="zh-CN" altLang="en-US" smtClean="0"/>
              <a:t>2021/10/25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9FCEB29-1A00-4B12-AB88-C1A0D93980E5}" type="slidenum">
              <a:rPr lang="zh-CN" altLang="en-US" smtClean="0"/>
              <a:t>‹#›</a:t>
            </a:fld>
            <a:endParaRPr lang="zh-CN" alt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09654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DA61496-661A-4FE3-8DE4-374D7D8171CE}" type="datetimeFigureOut">
              <a:rPr lang="zh-CN" altLang="en-US" smtClean="0"/>
              <a:t>2021/10/25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9FCEB29-1A00-4B12-AB88-C1A0D93980E5}"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9084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DA61496-661A-4FE3-8DE4-374D7D8171CE}" type="datetimeFigureOut">
              <a:rPr lang="zh-CN" altLang="en-US" smtClean="0"/>
              <a:t>2021/10/25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9FCEB29-1A00-4B12-AB88-C1A0D93980E5}" type="slidenum">
              <a:rPr lang="zh-CN" altLang="en-US" smtClean="0"/>
              <a:t>‹#›</a:t>
            </a:fld>
            <a:endParaRPr lang="zh-CN" alt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251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DA61496-661A-4FE3-8DE4-374D7D8171CE}" type="datetimeFigureOut">
              <a:rPr lang="zh-CN" altLang="en-US" smtClean="0"/>
              <a:t>2021/10/25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9FCEB29-1A00-4B12-AB88-C1A0D93980E5}" type="slidenum">
              <a:rPr lang="zh-CN" altLang="en-US" smtClean="0"/>
              <a:t>‹#›</a:t>
            </a:fld>
            <a:endParaRPr lang="zh-CN" altLang="en-US"/>
          </a:p>
        </p:txBody>
      </p:sp>
    </p:spTree>
    <p:extLst>
      <p:ext uri="{BB962C8B-B14F-4D97-AF65-F5344CB8AC3E}">
        <p14:creationId xmlns:p14="http://schemas.microsoft.com/office/powerpoint/2010/main" val="557981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DA61496-661A-4FE3-8DE4-374D7D8171CE}" type="datetimeFigureOut">
              <a:rPr lang="zh-CN" altLang="en-US" smtClean="0"/>
              <a:t>2021/10/25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9FCEB29-1A00-4B12-AB88-C1A0D93980E5}" type="slidenum">
              <a:rPr lang="zh-CN" altLang="en-US" smtClean="0"/>
              <a:t>‹#›</a:t>
            </a:fld>
            <a:endParaRPr lang="zh-CN" alt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5952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DA61496-661A-4FE3-8DE4-374D7D8171CE}" type="datetimeFigureOut">
              <a:rPr lang="zh-CN" altLang="en-US" smtClean="0"/>
              <a:t>2021/10/25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9FCEB29-1A00-4B12-AB88-C1A0D93980E5}" type="slidenum">
              <a:rPr lang="zh-CN" altLang="en-US" smtClean="0"/>
              <a:t>‹#›</a:t>
            </a:fld>
            <a:endParaRPr lang="zh-CN" altLang="en-US"/>
          </a:p>
        </p:txBody>
      </p:sp>
    </p:spTree>
    <p:extLst>
      <p:ext uri="{BB962C8B-B14F-4D97-AF65-F5344CB8AC3E}">
        <p14:creationId xmlns:p14="http://schemas.microsoft.com/office/powerpoint/2010/main" val="1210693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DA61496-661A-4FE3-8DE4-374D7D8171CE}" type="datetimeFigureOut">
              <a:rPr lang="zh-CN" altLang="en-US" smtClean="0"/>
              <a:t>2021/10/25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9FCEB29-1A00-4B12-AB88-C1A0D93980E5}" type="slidenum">
              <a:rPr lang="zh-CN" altLang="en-US" smtClean="0"/>
              <a:t>‹#›</a:t>
            </a:fld>
            <a:endParaRPr lang="zh-CN" alt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8818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DA61496-661A-4FE3-8DE4-374D7D8171CE}" type="datetimeFigureOut">
              <a:rPr lang="zh-CN" altLang="en-US" smtClean="0"/>
              <a:t>2021/10/25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9FCEB29-1A00-4B12-AB88-C1A0D93980E5}"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3423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A61496-661A-4FE3-8DE4-374D7D8171CE}" type="datetimeFigureOut">
              <a:rPr lang="zh-CN" altLang="en-US" smtClean="0"/>
              <a:t>2021/10/25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9FCEB29-1A00-4B12-AB88-C1A0D93980E5}" type="slidenum">
              <a:rPr lang="zh-CN" altLang="en-US" smtClean="0"/>
              <a:t>‹#›</a:t>
            </a:fld>
            <a:endParaRPr lang="zh-CN" altLang="en-US"/>
          </a:p>
        </p:txBody>
      </p:sp>
    </p:spTree>
    <p:extLst>
      <p:ext uri="{BB962C8B-B14F-4D97-AF65-F5344CB8AC3E}">
        <p14:creationId xmlns:p14="http://schemas.microsoft.com/office/powerpoint/2010/main" val="604139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DA61496-661A-4FE3-8DE4-374D7D8171CE}" type="datetimeFigureOut">
              <a:rPr lang="zh-CN" altLang="en-US" smtClean="0"/>
              <a:t>2021/10/25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9FCEB29-1A00-4B12-AB88-C1A0D93980E5}" type="slidenum">
              <a:rPr lang="zh-CN" altLang="en-US" smtClean="0"/>
              <a:t>‹#›</a:t>
            </a:fld>
            <a:endParaRPr lang="zh-CN" alt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5761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DA61496-661A-4FE3-8DE4-374D7D8171CE}" type="datetimeFigureOut">
              <a:rPr lang="zh-CN" altLang="en-US" smtClean="0"/>
              <a:t>2021/10/25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9FCEB29-1A00-4B12-AB88-C1A0D93980E5}" type="slidenum">
              <a:rPr lang="zh-CN" altLang="en-US" smtClean="0"/>
              <a:t>‹#›</a:t>
            </a:fld>
            <a:endParaRPr lang="zh-CN" altLang="en-US"/>
          </a:p>
        </p:txBody>
      </p:sp>
    </p:spTree>
    <p:extLst>
      <p:ext uri="{BB962C8B-B14F-4D97-AF65-F5344CB8AC3E}">
        <p14:creationId xmlns:p14="http://schemas.microsoft.com/office/powerpoint/2010/main" val="1303480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A61496-661A-4FE3-8DE4-374D7D8171CE}" type="datetimeFigureOut">
              <a:rPr lang="zh-CN" altLang="en-US" smtClean="0"/>
              <a:t>2021/10/25</a:t>
            </a:fld>
            <a:endParaRPr lang="zh-CN"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9FCEB29-1A00-4B12-AB88-C1A0D93980E5}" type="slidenum">
              <a:rPr lang="zh-CN" altLang="en-US" smtClean="0"/>
              <a:t>‹#›</a:t>
            </a:fld>
            <a:endParaRPr lang="zh-CN" altLang="en-US"/>
          </a:p>
        </p:txBody>
      </p:sp>
    </p:spTree>
    <p:extLst>
      <p:ext uri="{BB962C8B-B14F-4D97-AF65-F5344CB8AC3E}">
        <p14:creationId xmlns:p14="http://schemas.microsoft.com/office/powerpoint/2010/main" val="315954194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media" Target="../media/media6.m4a"/><Relationship Id="rId7" Type="http://schemas.openxmlformats.org/officeDocument/2006/relationships/image" Target="../media/image2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1.png"/><Relationship Id="rId5" Type="http://schemas.openxmlformats.org/officeDocument/2006/relationships/slideLayout" Target="../slideLayouts/slideLayout2.xml"/><Relationship Id="rId4" Type="http://schemas.openxmlformats.org/officeDocument/2006/relationships/audio" Target="../media/media6.m4a"/></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5" name="Picture 24">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7" name="Picture 26">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8" name="Picture 27">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0" name="Straight Connector 29">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32" name="Rectangle 31">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5" name="Picture 34">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6" name="Rectangle 35">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7" name="Picture 36">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8" name="Picture 37">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标题 1">
            <a:extLst>
              <a:ext uri="{FF2B5EF4-FFF2-40B4-BE49-F238E27FC236}">
                <a16:creationId xmlns:a16="http://schemas.microsoft.com/office/drawing/2014/main" id="{F429DBB4-C06E-457D-91C7-CE4E96956898}"/>
              </a:ext>
            </a:extLst>
          </p:cNvPr>
          <p:cNvSpPr>
            <a:spLocks noGrp="1"/>
          </p:cNvSpPr>
          <p:nvPr>
            <p:ph type="ctrTitle"/>
          </p:nvPr>
        </p:nvSpPr>
        <p:spPr>
          <a:xfrm>
            <a:off x="7535825" y="982132"/>
            <a:ext cx="3360772" cy="1303867"/>
          </a:xfrm>
        </p:spPr>
        <p:txBody>
          <a:bodyPr vert="horz" lIns="91440" tIns="45720" rIns="91440" bIns="45720" rtlCol="0" anchor="ctr">
            <a:normAutofit/>
          </a:bodyPr>
          <a:lstStyle/>
          <a:p>
            <a:r>
              <a:rPr lang="en-US" altLang="zh-CN" sz="4400"/>
              <a:t>Story Teller</a:t>
            </a:r>
          </a:p>
        </p:txBody>
      </p:sp>
      <p:sp>
        <p:nvSpPr>
          <p:cNvPr id="40" name="Rectangle 39">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Open book with pen on desk">
            <a:extLst>
              <a:ext uri="{FF2B5EF4-FFF2-40B4-BE49-F238E27FC236}">
                <a16:creationId xmlns:a16="http://schemas.microsoft.com/office/drawing/2014/main" id="{9E330F6C-C42E-4921-9622-17E8395425B9}"/>
              </a:ext>
            </a:extLst>
          </p:cNvPr>
          <p:cNvPicPr>
            <a:picLocks noChangeAspect="1"/>
          </p:cNvPicPr>
          <p:nvPr/>
        </p:nvPicPr>
        <p:blipFill rotWithShape="1">
          <a:blip r:embed="rId5"/>
          <a:srcRect l="9028" r="2" b="2"/>
          <a:stretch/>
        </p:blipFill>
        <p:spPr>
          <a:xfrm>
            <a:off x="1412683" y="1410208"/>
            <a:ext cx="5278777" cy="3858780"/>
          </a:xfrm>
          <a:prstGeom prst="rect">
            <a:avLst/>
          </a:prstGeom>
        </p:spPr>
      </p:pic>
      <p:cxnSp>
        <p:nvCxnSpPr>
          <p:cNvPr id="42" name="Straight Connector 41">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副标题 2">
            <a:extLst>
              <a:ext uri="{FF2B5EF4-FFF2-40B4-BE49-F238E27FC236}">
                <a16:creationId xmlns:a16="http://schemas.microsoft.com/office/drawing/2014/main" id="{79AEEE2D-C389-4CDB-94D3-93D087D3AD90}"/>
              </a:ext>
            </a:extLst>
          </p:cNvPr>
          <p:cNvSpPr>
            <a:spLocks noGrp="1"/>
          </p:cNvSpPr>
          <p:nvPr>
            <p:ph type="subTitle" idx="1"/>
          </p:nvPr>
        </p:nvSpPr>
        <p:spPr>
          <a:xfrm>
            <a:off x="7535824" y="2556932"/>
            <a:ext cx="3360771" cy="3318936"/>
          </a:xfrm>
        </p:spPr>
        <p:txBody>
          <a:bodyPr vert="horz" lIns="91440" tIns="45720" rIns="91440" bIns="45720" rtlCol="0" anchor="t">
            <a:normAutofit/>
          </a:bodyPr>
          <a:lstStyle/>
          <a:p>
            <a:pPr indent="-228600" algn="l">
              <a:buFont typeface="Arial"/>
              <a:buChar char="•"/>
            </a:pPr>
            <a:r>
              <a:rPr lang="en-US" altLang="zh-CN" dirty="0">
                <a:solidFill>
                  <a:schemeClr val="tx1">
                    <a:lumMod val="85000"/>
                    <a:lumOff val="15000"/>
                  </a:schemeClr>
                </a:solidFill>
              </a:rPr>
              <a:t>Reboot corporation</a:t>
            </a:r>
          </a:p>
          <a:p>
            <a:pPr indent="-228600" algn="l">
              <a:buFont typeface="Arial"/>
              <a:buChar char="•"/>
            </a:pPr>
            <a:r>
              <a:rPr lang="en-US" altLang="zh-CN" dirty="0">
                <a:solidFill>
                  <a:schemeClr val="tx1">
                    <a:lumMod val="85000"/>
                    <a:lumOff val="15000"/>
                  </a:schemeClr>
                </a:solidFill>
              </a:rPr>
              <a:t>Chen </a:t>
            </a:r>
            <a:r>
              <a:rPr lang="en-US" altLang="zh-CN" dirty="0" err="1">
                <a:solidFill>
                  <a:schemeClr val="tx1">
                    <a:lumMod val="85000"/>
                    <a:lumOff val="15000"/>
                  </a:schemeClr>
                </a:solidFill>
              </a:rPr>
              <a:t>Zhiyang</a:t>
            </a:r>
            <a:endParaRPr lang="en-US" altLang="zh-CN" dirty="0">
              <a:solidFill>
                <a:schemeClr val="tx1">
                  <a:lumMod val="85000"/>
                  <a:lumOff val="15000"/>
                </a:schemeClr>
              </a:solidFill>
            </a:endParaRPr>
          </a:p>
          <a:p>
            <a:pPr indent="-228600" algn="l">
              <a:buFont typeface="Arial"/>
              <a:buChar char="•"/>
            </a:pPr>
            <a:r>
              <a:rPr lang="en-US" altLang="zh-CN" dirty="0">
                <a:solidFill>
                  <a:schemeClr val="tx1">
                    <a:lumMod val="85000"/>
                    <a:lumOff val="15000"/>
                  </a:schemeClr>
                </a:solidFill>
              </a:rPr>
              <a:t>Xu Haiyang</a:t>
            </a:r>
          </a:p>
          <a:p>
            <a:pPr indent="-228600" algn="l">
              <a:buFont typeface="Arial"/>
              <a:buChar char="•"/>
            </a:pPr>
            <a:r>
              <a:rPr lang="en-US" altLang="zh-CN" dirty="0">
                <a:solidFill>
                  <a:schemeClr val="tx1">
                    <a:lumMod val="85000"/>
                    <a:lumOff val="15000"/>
                  </a:schemeClr>
                </a:solidFill>
              </a:rPr>
              <a:t>Shen </a:t>
            </a:r>
            <a:r>
              <a:rPr lang="en-US" altLang="zh-CN" dirty="0" err="1">
                <a:solidFill>
                  <a:schemeClr val="tx1">
                    <a:lumMod val="85000"/>
                    <a:lumOff val="15000"/>
                  </a:schemeClr>
                </a:solidFill>
              </a:rPr>
              <a:t>Jiapo</a:t>
            </a:r>
            <a:endParaRPr lang="en-US" altLang="zh-CN" dirty="0">
              <a:solidFill>
                <a:schemeClr val="tx1">
                  <a:lumMod val="85000"/>
                  <a:lumOff val="15000"/>
                </a:schemeClr>
              </a:solidFill>
            </a:endParaRPr>
          </a:p>
          <a:p>
            <a:pPr indent="-228600" algn="l">
              <a:buFont typeface="Arial"/>
              <a:buChar char="•"/>
            </a:pPr>
            <a:r>
              <a:rPr lang="en-US" altLang="zh-CN" dirty="0">
                <a:solidFill>
                  <a:schemeClr val="tx1">
                    <a:lumMod val="85000"/>
                    <a:lumOff val="15000"/>
                  </a:schemeClr>
                </a:solidFill>
              </a:rPr>
              <a:t>Hu </a:t>
            </a:r>
            <a:r>
              <a:rPr lang="en-US" altLang="zh-CN" dirty="0" err="1">
                <a:solidFill>
                  <a:schemeClr val="tx1">
                    <a:lumMod val="85000"/>
                    <a:lumOff val="15000"/>
                  </a:schemeClr>
                </a:solidFill>
              </a:rPr>
              <a:t>Wentao</a:t>
            </a:r>
            <a:endParaRPr lang="en-US" altLang="zh-CN" dirty="0">
              <a:solidFill>
                <a:schemeClr val="tx1">
                  <a:lumMod val="85000"/>
                  <a:lumOff val="15000"/>
                </a:schemeClr>
              </a:solidFill>
            </a:endParaRPr>
          </a:p>
          <a:p>
            <a:pPr indent="-228600" algn="l">
              <a:buFont typeface="Arial"/>
              <a:buChar char="•"/>
            </a:pPr>
            <a:r>
              <a:rPr lang="en-US" altLang="zh-CN" dirty="0">
                <a:solidFill>
                  <a:schemeClr val="tx1">
                    <a:lumMod val="85000"/>
                    <a:lumOff val="15000"/>
                  </a:schemeClr>
                </a:solidFill>
              </a:rPr>
              <a:t>Liu </a:t>
            </a:r>
            <a:r>
              <a:rPr lang="en-US" altLang="zh-CN" dirty="0" err="1">
                <a:solidFill>
                  <a:schemeClr val="tx1">
                    <a:lumMod val="85000"/>
                    <a:lumOff val="15000"/>
                  </a:schemeClr>
                </a:solidFill>
              </a:rPr>
              <a:t>Jinkua</a:t>
            </a:r>
            <a:endParaRPr lang="en-US" altLang="zh-CN" dirty="0">
              <a:solidFill>
                <a:schemeClr val="tx1">
                  <a:lumMod val="85000"/>
                  <a:lumOff val="15000"/>
                </a:schemeClr>
              </a:solidFill>
            </a:endParaRPr>
          </a:p>
          <a:p>
            <a:pPr indent="-228600" algn="l">
              <a:buFont typeface="Arial"/>
              <a:buChar char="•"/>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308088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C5E8C-61EA-4972-B536-A6523DED473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921888E-7013-4A93-B7DE-EF9A9C948146}"/>
              </a:ext>
            </a:extLst>
          </p:cNvPr>
          <p:cNvSpPr>
            <a:spLocks noGrp="1"/>
          </p:cNvSpPr>
          <p:nvPr>
            <p:ph idx="1"/>
          </p:nvPr>
        </p:nvSpPr>
        <p:spPr/>
        <p:txBody>
          <a:bodyPr/>
          <a:lstStyle/>
          <a:p>
            <a:endParaRPr lang="zh-CN" altLang="en-US"/>
          </a:p>
        </p:txBody>
      </p:sp>
      <p:pic>
        <p:nvPicPr>
          <p:cNvPr id="4" name="84871aba8fe4c99716a31755989c3304">
            <a:hlinkClick r:id="" action="ppaction://media"/>
            <a:extLst>
              <a:ext uri="{FF2B5EF4-FFF2-40B4-BE49-F238E27FC236}">
                <a16:creationId xmlns:a16="http://schemas.microsoft.com/office/drawing/2014/main" id="{013FFD90-787B-47A1-8B3D-B4C50AAADC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2858" y="939461"/>
            <a:ext cx="2958473" cy="4733557"/>
          </a:xfrm>
          <a:prstGeom prst="rect">
            <a:avLst/>
          </a:prstGeom>
        </p:spPr>
      </p:pic>
      <p:sp>
        <p:nvSpPr>
          <p:cNvPr id="5" name="标题 1">
            <a:extLst>
              <a:ext uri="{FF2B5EF4-FFF2-40B4-BE49-F238E27FC236}">
                <a16:creationId xmlns:a16="http://schemas.microsoft.com/office/drawing/2014/main" id="{CE0A174B-2C0A-44FE-BB11-839D9C87611E}"/>
              </a:ext>
            </a:extLst>
          </p:cNvPr>
          <p:cNvSpPr txBox="1">
            <a:spLocks/>
          </p:cNvSpPr>
          <p:nvPr/>
        </p:nvSpPr>
        <p:spPr>
          <a:xfrm>
            <a:off x="5159606" y="3137114"/>
            <a:ext cx="4452400"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b="1">
                <a:solidFill>
                  <a:schemeClr val="tx1"/>
                </a:solidFill>
              </a:rPr>
              <a:t>Loading Scene</a:t>
            </a:r>
            <a:endParaRPr lang="zh-CN" altLang="en-US" dirty="0"/>
          </a:p>
        </p:txBody>
      </p:sp>
    </p:spTree>
    <p:extLst>
      <p:ext uri="{BB962C8B-B14F-4D97-AF65-F5344CB8AC3E}">
        <p14:creationId xmlns:p14="http://schemas.microsoft.com/office/powerpoint/2010/main" val="5557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F9B5-6458-45C8-B2BB-1774FFBD19D9}"/>
              </a:ext>
            </a:extLst>
          </p:cNvPr>
          <p:cNvSpPr>
            <a:spLocks noGrp="1"/>
          </p:cNvSpPr>
          <p:nvPr>
            <p:ph type="title"/>
          </p:nvPr>
        </p:nvSpPr>
        <p:spPr>
          <a:xfrm>
            <a:off x="3616992" y="2777066"/>
            <a:ext cx="9601196" cy="1303867"/>
          </a:xfrm>
        </p:spPr>
        <p:txBody>
          <a:bodyPr/>
          <a:lstStyle/>
          <a:p>
            <a:r>
              <a:rPr lang="en-US" altLang="zh-CN" b="1" dirty="0"/>
              <a:t>Level Selection Scene</a:t>
            </a:r>
            <a:endParaRPr lang="zh-CN" altLang="en-US" dirty="0"/>
          </a:p>
        </p:txBody>
      </p:sp>
      <p:pic>
        <p:nvPicPr>
          <p:cNvPr id="5" name="コンテンツ プレースホルダー 4">
            <a:extLst>
              <a:ext uri="{FF2B5EF4-FFF2-40B4-BE49-F238E27FC236}">
                <a16:creationId xmlns:a16="http://schemas.microsoft.com/office/drawing/2014/main" id="{377F10FD-D3C0-4FAE-A0D5-CC35F0AB1A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1281" y="346821"/>
            <a:ext cx="2919212" cy="6164358"/>
          </a:xfrm>
        </p:spPr>
      </p:pic>
    </p:spTree>
    <p:extLst>
      <p:ext uri="{BB962C8B-B14F-4D97-AF65-F5344CB8AC3E}">
        <p14:creationId xmlns:p14="http://schemas.microsoft.com/office/powerpoint/2010/main" val="351616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F9B5-6458-45C8-B2BB-1774FFBD19D9}"/>
              </a:ext>
            </a:extLst>
          </p:cNvPr>
          <p:cNvSpPr>
            <a:spLocks noGrp="1"/>
          </p:cNvSpPr>
          <p:nvPr>
            <p:ph type="title"/>
          </p:nvPr>
        </p:nvSpPr>
        <p:spPr>
          <a:xfrm>
            <a:off x="6583644" y="2777066"/>
            <a:ext cx="2590800" cy="1303867"/>
          </a:xfrm>
        </p:spPr>
        <p:txBody>
          <a:bodyPr>
            <a:normAutofit/>
          </a:bodyPr>
          <a:lstStyle/>
          <a:p>
            <a:r>
              <a:rPr lang="en-US" altLang="zh-CN" b="1" dirty="0"/>
              <a:t>AR Scene</a:t>
            </a:r>
            <a:endParaRPr lang="zh-CN" altLang="en-US" dirty="0"/>
          </a:p>
        </p:txBody>
      </p:sp>
      <p:sp>
        <p:nvSpPr>
          <p:cNvPr id="5" name="标题 1">
            <a:extLst>
              <a:ext uri="{FF2B5EF4-FFF2-40B4-BE49-F238E27FC236}">
                <a16:creationId xmlns:a16="http://schemas.microsoft.com/office/drawing/2014/main" id="{F1666F24-C9FB-4765-AEF6-D3D57F4291A2}"/>
              </a:ext>
            </a:extLst>
          </p:cNvPr>
          <p:cNvSpPr txBox="1">
            <a:spLocks/>
          </p:cNvSpPr>
          <p:nvPr/>
        </p:nvSpPr>
        <p:spPr>
          <a:xfrm>
            <a:off x="6924729" y="4741332"/>
            <a:ext cx="4630057"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err="1"/>
              <a:t>Wenzhounese</a:t>
            </a:r>
            <a:r>
              <a:rPr lang="en-US" altLang="zh-CN" sz="2800" dirty="0"/>
              <a:t> Version</a:t>
            </a:r>
            <a:endParaRPr lang="zh-CN" altLang="en-US" sz="2800" dirty="0"/>
          </a:p>
        </p:txBody>
      </p:sp>
      <p:pic>
        <p:nvPicPr>
          <p:cNvPr id="3" name="3d5b8720c4782bf82f4ad41d5ccc02d3">
            <a:hlinkClick r:id="" action="ppaction://media"/>
            <a:extLst>
              <a:ext uri="{FF2B5EF4-FFF2-40B4-BE49-F238E27FC236}">
                <a16:creationId xmlns:a16="http://schemas.microsoft.com/office/drawing/2014/main" id="{FA03943A-A214-489E-B596-EEB5E965BB2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6382" y="380999"/>
            <a:ext cx="3454400" cy="6096000"/>
          </a:xfrm>
          <a:prstGeom prst="rect">
            <a:avLst/>
          </a:prstGeom>
        </p:spPr>
      </p:pic>
    </p:spTree>
    <p:extLst>
      <p:ext uri="{BB962C8B-B14F-4D97-AF65-F5344CB8AC3E}">
        <p14:creationId xmlns:p14="http://schemas.microsoft.com/office/powerpoint/2010/main" val="105415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F9B5-6458-45C8-B2BB-1774FFBD19D9}"/>
              </a:ext>
            </a:extLst>
          </p:cNvPr>
          <p:cNvSpPr>
            <a:spLocks noGrp="1"/>
          </p:cNvSpPr>
          <p:nvPr>
            <p:ph type="title"/>
          </p:nvPr>
        </p:nvSpPr>
        <p:spPr>
          <a:xfrm>
            <a:off x="6583644" y="2777066"/>
            <a:ext cx="2590800" cy="1303867"/>
          </a:xfrm>
        </p:spPr>
        <p:txBody>
          <a:bodyPr>
            <a:normAutofit/>
          </a:bodyPr>
          <a:lstStyle/>
          <a:p>
            <a:r>
              <a:rPr lang="en-US" altLang="zh-CN" b="1" dirty="0"/>
              <a:t>AR Scene</a:t>
            </a:r>
            <a:endParaRPr lang="zh-CN" altLang="en-US" dirty="0"/>
          </a:p>
        </p:txBody>
      </p:sp>
      <p:sp>
        <p:nvSpPr>
          <p:cNvPr id="5" name="标题 1">
            <a:extLst>
              <a:ext uri="{FF2B5EF4-FFF2-40B4-BE49-F238E27FC236}">
                <a16:creationId xmlns:a16="http://schemas.microsoft.com/office/drawing/2014/main" id="{F1666F24-C9FB-4765-AEF6-D3D57F4291A2}"/>
              </a:ext>
            </a:extLst>
          </p:cNvPr>
          <p:cNvSpPr txBox="1">
            <a:spLocks/>
          </p:cNvSpPr>
          <p:nvPr/>
        </p:nvSpPr>
        <p:spPr>
          <a:xfrm>
            <a:off x="6924729" y="4741332"/>
            <a:ext cx="4630057"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a:t>Mandarin Chinese Version</a:t>
            </a:r>
            <a:endParaRPr lang="zh-CN" altLang="en-US" sz="2800" dirty="0"/>
          </a:p>
        </p:txBody>
      </p:sp>
      <p:pic>
        <p:nvPicPr>
          <p:cNvPr id="4" name="9bc86d6813a83d0ddf2753bd4b889309">
            <a:hlinkClick r:id="" action="ppaction://media"/>
            <a:extLst>
              <a:ext uri="{FF2B5EF4-FFF2-40B4-BE49-F238E27FC236}">
                <a16:creationId xmlns:a16="http://schemas.microsoft.com/office/drawing/2014/main" id="{C8DA4AA7-E091-449F-82FF-438068FD425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0356" y="380999"/>
            <a:ext cx="3454400" cy="6096000"/>
          </a:xfrm>
          <a:prstGeom prst="rect">
            <a:avLst/>
          </a:prstGeom>
        </p:spPr>
      </p:pic>
    </p:spTree>
    <p:extLst>
      <p:ext uri="{BB962C8B-B14F-4D97-AF65-F5344CB8AC3E}">
        <p14:creationId xmlns:p14="http://schemas.microsoft.com/office/powerpoint/2010/main" val="282212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F9B5-6458-45C8-B2BB-1774FFBD19D9}"/>
              </a:ext>
            </a:extLst>
          </p:cNvPr>
          <p:cNvSpPr>
            <a:spLocks noGrp="1"/>
          </p:cNvSpPr>
          <p:nvPr>
            <p:ph type="title"/>
          </p:nvPr>
        </p:nvSpPr>
        <p:spPr>
          <a:xfrm>
            <a:off x="6583644" y="2777066"/>
            <a:ext cx="2590800" cy="1303867"/>
          </a:xfrm>
        </p:spPr>
        <p:txBody>
          <a:bodyPr>
            <a:normAutofit/>
          </a:bodyPr>
          <a:lstStyle/>
          <a:p>
            <a:r>
              <a:rPr lang="en-US" altLang="zh-CN" b="1" dirty="0"/>
              <a:t>AR Scene</a:t>
            </a:r>
            <a:endParaRPr lang="zh-CN" altLang="en-US" dirty="0"/>
          </a:p>
        </p:txBody>
      </p:sp>
      <p:sp>
        <p:nvSpPr>
          <p:cNvPr id="5" name="标题 1">
            <a:extLst>
              <a:ext uri="{FF2B5EF4-FFF2-40B4-BE49-F238E27FC236}">
                <a16:creationId xmlns:a16="http://schemas.microsoft.com/office/drawing/2014/main" id="{F1666F24-C9FB-4765-AEF6-D3D57F4291A2}"/>
              </a:ext>
            </a:extLst>
          </p:cNvPr>
          <p:cNvSpPr txBox="1">
            <a:spLocks/>
          </p:cNvSpPr>
          <p:nvPr/>
        </p:nvSpPr>
        <p:spPr>
          <a:xfrm>
            <a:off x="6924729" y="4741332"/>
            <a:ext cx="4630057"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a:t>Mandarin Chinese Version</a:t>
            </a:r>
            <a:endParaRPr lang="zh-CN" altLang="en-US" sz="2800" dirty="0"/>
          </a:p>
        </p:txBody>
      </p:sp>
      <p:pic>
        <p:nvPicPr>
          <p:cNvPr id="6" name="1e721a12232d6138b06394d8ebd9166a">
            <a:hlinkClick r:id="" action="ppaction://media"/>
            <a:extLst>
              <a:ext uri="{FF2B5EF4-FFF2-40B4-BE49-F238E27FC236}">
                <a16:creationId xmlns:a16="http://schemas.microsoft.com/office/drawing/2014/main" id="{860122EF-D35E-46D0-89EB-E4FBD1090C8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4677" y="572385"/>
            <a:ext cx="3454400" cy="6096000"/>
          </a:xfrm>
          <a:prstGeom prst="rect">
            <a:avLst/>
          </a:prstGeom>
        </p:spPr>
      </p:pic>
    </p:spTree>
    <p:extLst>
      <p:ext uri="{BB962C8B-B14F-4D97-AF65-F5344CB8AC3E}">
        <p14:creationId xmlns:p14="http://schemas.microsoft.com/office/powerpoint/2010/main" val="320703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1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5A076-C57B-48E6-B2F3-3105A8DE1EC8}"/>
              </a:ext>
            </a:extLst>
          </p:cNvPr>
          <p:cNvSpPr>
            <a:spLocks noGrp="1"/>
          </p:cNvSpPr>
          <p:nvPr>
            <p:ph type="ctrTitle"/>
          </p:nvPr>
        </p:nvSpPr>
        <p:spPr>
          <a:xfrm>
            <a:off x="1410878" y="922043"/>
            <a:ext cx="9144000" cy="678157"/>
          </a:xfrm>
        </p:spPr>
        <p:txBody>
          <a:bodyPr>
            <a:normAutofit fontScale="90000"/>
          </a:bodyPr>
          <a:lstStyle/>
          <a:p>
            <a:r>
              <a:rPr lang="en-US" altLang="zh-CN" dirty="0"/>
              <a:t>Storyteller Story Selection</a:t>
            </a:r>
            <a:endParaRPr lang="zh-CN" altLang="en-US" dirty="0"/>
          </a:p>
        </p:txBody>
      </p:sp>
      <p:sp>
        <p:nvSpPr>
          <p:cNvPr id="3" name="文本框 2">
            <a:extLst>
              <a:ext uri="{FF2B5EF4-FFF2-40B4-BE49-F238E27FC236}">
                <a16:creationId xmlns:a16="http://schemas.microsoft.com/office/drawing/2014/main" id="{3872AAD3-4491-4DE3-BB63-7A911CAA9682}"/>
              </a:ext>
            </a:extLst>
          </p:cNvPr>
          <p:cNvSpPr txBox="1"/>
          <p:nvPr/>
        </p:nvSpPr>
        <p:spPr>
          <a:xfrm>
            <a:off x="2187955" y="1600200"/>
            <a:ext cx="9409659" cy="3693319"/>
          </a:xfrm>
          <a:prstGeom prst="rect">
            <a:avLst/>
          </a:prstGeom>
          <a:noFill/>
        </p:spPr>
        <p:txBody>
          <a:bodyPr wrap="square" rtlCol="0">
            <a:spAutoFit/>
          </a:bodyPr>
          <a:lstStyle/>
          <a:p>
            <a:endParaRPr lang="en-US" altLang="zh-CN" dirty="0"/>
          </a:p>
          <a:p>
            <a:r>
              <a:rPr lang="en-US" altLang="zh-CN" dirty="0"/>
              <a:t>Children with autism cannot recognize complex sentences well</a:t>
            </a:r>
          </a:p>
          <a:p>
            <a:r>
              <a:rPr lang="en-US" altLang="zh-CN" dirty="0"/>
              <a:t>Children with autism lack the ability to organize language</a:t>
            </a:r>
          </a:p>
          <a:p>
            <a:r>
              <a:rPr lang="en-US" altLang="zh-CN" dirty="0"/>
              <a:t>Children with autism are sensitive to irritate language</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The selected story should be as concise as possible</a:t>
            </a:r>
          </a:p>
          <a:p>
            <a:r>
              <a:rPr lang="en-US" altLang="zh-CN" dirty="0"/>
              <a:t>Story chooses real life scenes</a:t>
            </a:r>
          </a:p>
          <a:p>
            <a:r>
              <a:rPr lang="en-US" altLang="zh-CN" dirty="0"/>
              <a:t>The length of the story is moderate, not too long, otherwise it will affect the user’s understanding</a:t>
            </a:r>
            <a:endParaRPr lang="zh-CN" altLang="en-US" dirty="0"/>
          </a:p>
        </p:txBody>
      </p:sp>
    </p:spTree>
    <p:extLst>
      <p:ext uri="{BB962C8B-B14F-4D97-AF65-F5344CB8AC3E}">
        <p14:creationId xmlns:p14="http://schemas.microsoft.com/office/powerpoint/2010/main" val="2291136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6C98A2-7E69-43EE-93E9-1DD7873401D5}"/>
              </a:ext>
            </a:extLst>
          </p:cNvPr>
          <p:cNvSpPr>
            <a:spLocks noGrp="1"/>
          </p:cNvSpPr>
          <p:nvPr>
            <p:ph type="title"/>
          </p:nvPr>
        </p:nvSpPr>
        <p:spPr/>
        <p:txBody>
          <a:bodyPr>
            <a:normAutofit fontScale="90000"/>
          </a:bodyPr>
          <a:lstStyle/>
          <a:p>
            <a:r>
              <a:rPr lang="en-US" altLang="zh-CN" dirty="0"/>
              <a:t>Reasons for choosing Wenzhou dialect and Mandarin as the voice of this app</a:t>
            </a:r>
            <a:endParaRPr lang="zh-CN" altLang="en-US" dirty="0"/>
          </a:p>
        </p:txBody>
      </p:sp>
      <p:sp>
        <p:nvSpPr>
          <p:cNvPr id="3" name="内容占位符 2">
            <a:extLst>
              <a:ext uri="{FF2B5EF4-FFF2-40B4-BE49-F238E27FC236}">
                <a16:creationId xmlns:a16="http://schemas.microsoft.com/office/drawing/2014/main" id="{13CE2D23-61A2-40CC-814D-B01B9C45BE1A}"/>
              </a:ext>
            </a:extLst>
          </p:cNvPr>
          <p:cNvSpPr>
            <a:spLocks noGrp="1"/>
          </p:cNvSpPr>
          <p:nvPr>
            <p:ph idx="1"/>
          </p:nvPr>
        </p:nvSpPr>
        <p:spPr/>
        <p:txBody>
          <a:bodyPr/>
          <a:lstStyle/>
          <a:p>
            <a:pPr marL="514350" indent="-514350">
              <a:buAutoNum type="arabicPeriod"/>
            </a:pPr>
            <a:r>
              <a:rPr lang="en-US" altLang="zh-CN" dirty="0"/>
              <a:t>The users of this app are “autistic children” in Wenzhou. The most familiar language for some children is Wenzhou dialect, and the Wenzhou dialect’s storyteller makes them more comfortable. </a:t>
            </a:r>
          </a:p>
          <a:p>
            <a:pPr marL="514350" indent="-514350">
              <a:buAutoNum type="arabicPeriod"/>
            </a:pPr>
            <a:r>
              <a:rPr lang="en-US" altLang="zh-CN" dirty="0"/>
              <a:t>There are Storytellers in Mandarin on the market, but there are no resources for Wenzhou dialect. </a:t>
            </a:r>
          </a:p>
          <a:p>
            <a:pPr marL="514350" indent="-514350">
              <a:buAutoNum type="arabicPeriod"/>
            </a:pPr>
            <a:r>
              <a:rPr lang="en-US" altLang="zh-CN" dirty="0"/>
              <a:t>In addition, Mandarin version of the story for other users to choose.</a:t>
            </a:r>
            <a:endParaRPr lang="zh-CN" altLang="en-US" dirty="0"/>
          </a:p>
        </p:txBody>
      </p:sp>
    </p:spTree>
    <p:extLst>
      <p:ext uri="{BB962C8B-B14F-4D97-AF65-F5344CB8AC3E}">
        <p14:creationId xmlns:p14="http://schemas.microsoft.com/office/powerpoint/2010/main" val="105172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706071-83C3-4857-80F0-7DBC9E8931B3}"/>
              </a:ext>
            </a:extLst>
          </p:cNvPr>
          <p:cNvSpPr>
            <a:spLocks noGrp="1"/>
          </p:cNvSpPr>
          <p:nvPr>
            <p:ph type="title"/>
          </p:nvPr>
        </p:nvSpPr>
        <p:spPr>
          <a:xfrm>
            <a:off x="643465" y="408810"/>
            <a:ext cx="10905066" cy="1135737"/>
          </a:xfrm>
        </p:spPr>
        <p:txBody>
          <a:bodyPr>
            <a:normAutofit/>
          </a:bodyPr>
          <a:lstStyle/>
          <a:p>
            <a:r>
              <a:rPr lang="en-US" altLang="zh-CN" sz="3600" dirty="0"/>
              <a:t>Text to Speech API: RT-Voice Pro</a:t>
            </a:r>
            <a:endParaRPr lang="zh-CN" altLang="en-US" sz="3600" dirty="0"/>
          </a:p>
        </p:txBody>
      </p:sp>
      <p:sp>
        <p:nvSpPr>
          <p:cNvPr id="3" name="内容占位符 2">
            <a:extLst>
              <a:ext uri="{FF2B5EF4-FFF2-40B4-BE49-F238E27FC236}">
                <a16:creationId xmlns:a16="http://schemas.microsoft.com/office/drawing/2014/main" id="{27B9ED1A-4355-4AAC-B84F-CA0F55E504F1}"/>
              </a:ext>
            </a:extLst>
          </p:cNvPr>
          <p:cNvSpPr>
            <a:spLocks noGrp="1"/>
          </p:cNvSpPr>
          <p:nvPr>
            <p:ph idx="1"/>
          </p:nvPr>
        </p:nvSpPr>
        <p:spPr>
          <a:xfrm>
            <a:off x="68434" y="1544547"/>
            <a:ext cx="3523178" cy="4393982"/>
          </a:xfrm>
        </p:spPr>
        <p:txBody>
          <a:bodyPr>
            <a:normAutofit fontScale="85000" lnSpcReduction="10000"/>
          </a:bodyPr>
          <a:lstStyle/>
          <a:p>
            <a:endParaRPr lang="en-US" altLang="zh-CN" sz="2000" dirty="0"/>
          </a:p>
          <a:p>
            <a:endParaRPr lang="en-US" altLang="zh-CN" sz="2000" dirty="0"/>
          </a:p>
          <a:p>
            <a:endParaRPr lang="en-US" altLang="zh-CN" sz="2000" dirty="0"/>
          </a:p>
          <a:p>
            <a:r>
              <a:rPr lang="en-US" altLang="zh-CN" sz="2000" dirty="0"/>
              <a:t> Reduce the storage requirements of the system</a:t>
            </a:r>
          </a:p>
          <a:p>
            <a:r>
              <a:rPr lang="en-US" altLang="zh-CN" sz="2000" dirty="0"/>
              <a:t> Ensure the clarity of pronunciation to the greatest extent</a:t>
            </a:r>
          </a:p>
          <a:p>
            <a:endParaRPr lang="en-US" altLang="zh-CN" sz="2000" dirty="0"/>
          </a:p>
          <a:p>
            <a:endParaRPr lang="en-US" altLang="zh-CN" sz="2000" dirty="0"/>
          </a:p>
          <a:p>
            <a:endParaRPr lang="en-US" altLang="zh-CN" sz="2000" dirty="0"/>
          </a:p>
          <a:p>
            <a:r>
              <a:rPr lang="en-US" altLang="zh-CN" sz="2000" dirty="0"/>
              <a:t>https://assetstore.unity.com/packages/tools/audio/rt-voice-pro-41068?locale=zh-CN</a:t>
            </a:r>
            <a:endParaRPr lang="zh-CN" altLang="en-US" sz="2000" dirty="0"/>
          </a:p>
        </p:txBody>
      </p:sp>
      <p:pic>
        <p:nvPicPr>
          <p:cNvPr id="5" name="图片 4">
            <a:extLst>
              <a:ext uri="{FF2B5EF4-FFF2-40B4-BE49-F238E27FC236}">
                <a16:creationId xmlns:a16="http://schemas.microsoft.com/office/drawing/2014/main" id="{0FED23C7-B7A2-48FD-9AA5-A79CF8AC9DF6}"/>
              </a:ext>
            </a:extLst>
          </p:cNvPr>
          <p:cNvPicPr>
            <a:picLocks noChangeAspect="1"/>
          </p:cNvPicPr>
          <p:nvPr/>
        </p:nvPicPr>
        <p:blipFill>
          <a:blip r:embed="rId2"/>
          <a:stretch>
            <a:fillRect/>
          </a:stretch>
        </p:blipFill>
        <p:spPr>
          <a:xfrm>
            <a:off x="3789680" y="1835675"/>
            <a:ext cx="7758851" cy="3774612"/>
          </a:xfrm>
          <a:prstGeom prst="rect">
            <a:avLst/>
          </a:prstGeom>
        </p:spPr>
      </p:pic>
    </p:spTree>
    <p:extLst>
      <p:ext uri="{BB962C8B-B14F-4D97-AF65-F5344CB8AC3E}">
        <p14:creationId xmlns:p14="http://schemas.microsoft.com/office/powerpoint/2010/main" val="3371027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9F8D3AF-343D-49A4-97C4-F58471F374D7}"/>
              </a:ext>
            </a:extLst>
          </p:cNvPr>
          <p:cNvSpPr>
            <a:spLocks noGrp="1"/>
          </p:cNvSpPr>
          <p:nvPr>
            <p:ph idx="1"/>
          </p:nvPr>
        </p:nvSpPr>
        <p:spPr>
          <a:xfrm>
            <a:off x="275334" y="1193533"/>
            <a:ext cx="4008384" cy="5354832"/>
          </a:xfrm>
        </p:spPr>
        <p:txBody>
          <a:bodyPr>
            <a:normAutofit/>
          </a:bodyPr>
          <a:lstStyle/>
          <a:p>
            <a:r>
              <a:rPr lang="en-US" altLang="zh-CN" sz="2000" dirty="0"/>
              <a:t>After using Vuforia for image recognition, we call the original story database for story information. Here we are not calling files in audio format, but text. The API will output the corresponding Mandarin voice, which reduces the resource usage.</a:t>
            </a:r>
          </a:p>
          <a:p>
            <a:r>
              <a:rPr lang="en-US" altLang="zh-CN" sz="2000" dirty="0"/>
              <a:t>By changing the 3 elements of audio, we can generate different speech forms </a:t>
            </a:r>
            <a:r>
              <a:rPr lang="zh-CN" altLang="en-US" sz="2000" dirty="0"/>
              <a:t>。</a:t>
            </a:r>
            <a:endParaRPr lang="en-US" sz="2000" dirty="0"/>
          </a:p>
        </p:txBody>
      </p:sp>
      <p:pic>
        <p:nvPicPr>
          <p:cNvPr id="5" name="内容占位符 4">
            <a:extLst>
              <a:ext uri="{FF2B5EF4-FFF2-40B4-BE49-F238E27FC236}">
                <a16:creationId xmlns:a16="http://schemas.microsoft.com/office/drawing/2014/main" id="{0E0523DB-48C8-444C-A433-77FC930FC709}"/>
              </a:ext>
            </a:extLst>
          </p:cNvPr>
          <p:cNvPicPr>
            <a:picLocks noChangeAspect="1"/>
          </p:cNvPicPr>
          <p:nvPr/>
        </p:nvPicPr>
        <p:blipFill>
          <a:blip r:embed="rId6"/>
          <a:stretch>
            <a:fillRect/>
          </a:stretch>
        </p:blipFill>
        <p:spPr>
          <a:xfrm>
            <a:off x="4651853" y="386488"/>
            <a:ext cx="7387747" cy="6161877"/>
          </a:xfrm>
          <a:prstGeom prst="rect">
            <a:avLst/>
          </a:prstGeom>
        </p:spPr>
      </p:pic>
      <p:pic>
        <p:nvPicPr>
          <p:cNvPr id="6" name="花，机器">
            <a:hlinkClick r:id="" action="ppaction://media"/>
            <a:extLst>
              <a:ext uri="{FF2B5EF4-FFF2-40B4-BE49-F238E27FC236}">
                <a16:creationId xmlns:a16="http://schemas.microsoft.com/office/drawing/2014/main" id="{CFE6D8CA-D638-46C8-82E8-345CB11312C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11066" y="4765131"/>
            <a:ext cx="406400" cy="406400"/>
          </a:xfrm>
          <a:prstGeom prst="rect">
            <a:avLst/>
          </a:prstGeom>
        </p:spPr>
      </p:pic>
      <p:pic>
        <p:nvPicPr>
          <p:cNvPr id="7" name="2">
            <a:hlinkClick r:id="" action="ppaction://media"/>
            <a:extLst>
              <a:ext uri="{FF2B5EF4-FFF2-40B4-BE49-F238E27FC236}">
                <a16:creationId xmlns:a16="http://schemas.microsoft.com/office/drawing/2014/main" id="{12BF1590-D283-42B0-8BE0-A3DA3CD4F508}"/>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711066" y="5565097"/>
            <a:ext cx="406400" cy="406400"/>
          </a:xfrm>
          <a:prstGeom prst="rect">
            <a:avLst/>
          </a:prstGeom>
        </p:spPr>
      </p:pic>
    </p:spTree>
    <p:extLst>
      <p:ext uri="{BB962C8B-B14F-4D97-AF65-F5344CB8AC3E}">
        <p14:creationId xmlns:p14="http://schemas.microsoft.com/office/powerpoint/2010/main" val="273443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7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97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audio>
              <p:cMediaNode vol="80000">
                <p:cTn id="12"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128B3E-15F0-428D-967F-AB1608DC02AE}"/>
              </a:ext>
            </a:extLst>
          </p:cNvPr>
          <p:cNvSpPr>
            <a:spLocks noGrp="1"/>
          </p:cNvSpPr>
          <p:nvPr>
            <p:ph type="title"/>
          </p:nvPr>
        </p:nvSpPr>
        <p:spPr/>
        <p:txBody>
          <a:bodyPr/>
          <a:lstStyle/>
          <a:p>
            <a:r>
              <a:rPr lang="en-US" altLang="zh-CN" dirty="0"/>
              <a:t>Wenzhouness </a:t>
            </a:r>
            <a:endParaRPr lang="zh-CN" altLang="en-US" dirty="0"/>
          </a:p>
        </p:txBody>
      </p:sp>
      <p:sp>
        <p:nvSpPr>
          <p:cNvPr id="3" name="内容占位符 2">
            <a:extLst>
              <a:ext uri="{FF2B5EF4-FFF2-40B4-BE49-F238E27FC236}">
                <a16:creationId xmlns:a16="http://schemas.microsoft.com/office/drawing/2014/main" id="{656FF70F-8BDF-4ADF-B616-414CFEF877E4}"/>
              </a:ext>
            </a:extLst>
          </p:cNvPr>
          <p:cNvSpPr>
            <a:spLocks noGrp="1"/>
          </p:cNvSpPr>
          <p:nvPr>
            <p:ph idx="1"/>
          </p:nvPr>
        </p:nvSpPr>
        <p:spPr/>
        <p:txBody>
          <a:bodyPr/>
          <a:lstStyle/>
          <a:p>
            <a:r>
              <a:rPr lang="en-US" altLang="zh-CN" dirty="0"/>
              <a:t>Compared with Mandarin, Wenzhou dialect is very difficult to understand for non-locals. We also did not find an API that can convert text into Wenzhou dialect. Therefore, we use the format of the story to be converted by mp3, which may cause more usage to our system.</a:t>
            </a:r>
            <a:endParaRPr lang="zh-CN" altLang="en-US" dirty="0"/>
          </a:p>
        </p:txBody>
      </p:sp>
    </p:spTree>
    <p:extLst>
      <p:ext uri="{BB962C8B-B14F-4D97-AF65-F5344CB8AC3E}">
        <p14:creationId xmlns:p14="http://schemas.microsoft.com/office/powerpoint/2010/main" val="2742094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B005A3F-9FF0-4DDD-97AC-4F30CE4DFA13}"/>
              </a:ext>
            </a:extLst>
          </p:cNvPr>
          <p:cNvSpPr/>
          <p:nvPr/>
        </p:nvSpPr>
        <p:spPr>
          <a:xfrm>
            <a:off x="2818592" y="1070297"/>
            <a:ext cx="5681363"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1. APP Introduction</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1F8DB295-E31E-4CB8-85BE-BCDDB002829C}"/>
              </a:ext>
            </a:extLst>
          </p:cNvPr>
          <p:cNvSpPr/>
          <p:nvPr/>
        </p:nvSpPr>
        <p:spPr>
          <a:xfrm>
            <a:off x="2818592" y="2742255"/>
            <a:ext cx="5339540"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2. Present Progress</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A0C7021A-FB38-400A-93B8-BF016470420D}"/>
              </a:ext>
            </a:extLst>
          </p:cNvPr>
          <p:cNvSpPr/>
          <p:nvPr/>
        </p:nvSpPr>
        <p:spPr>
          <a:xfrm>
            <a:off x="2818592" y="4414213"/>
            <a:ext cx="3945312"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3. Future plan</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06636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B219F5-2CFE-45F9-AA8D-98EDB4B4225A}"/>
              </a:ext>
            </a:extLst>
          </p:cNvPr>
          <p:cNvSpPr>
            <a:spLocks noGrp="1"/>
          </p:cNvSpPr>
          <p:nvPr>
            <p:ph type="title"/>
          </p:nvPr>
        </p:nvSpPr>
        <p:spPr>
          <a:xfrm>
            <a:off x="1295402" y="386821"/>
            <a:ext cx="9601196" cy="1303867"/>
          </a:xfrm>
        </p:spPr>
        <p:txBody>
          <a:bodyPr/>
          <a:lstStyle/>
          <a:p>
            <a:r>
              <a:rPr lang="en-US" altLang="zh-CN" dirty="0"/>
              <a:t>Audio Source and Status Transition </a:t>
            </a:r>
            <a:endParaRPr lang="zh-CN" altLang="en-US" dirty="0"/>
          </a:p>
        </p:txBody>
      </p:sp>
      <p:pic>
        <p:nvPicPr>
          <p:cNvPr id="5" name="内容占位符 4">
            <a:extLst>
              <a:ext uri="{FF2B5EF4-FFF2-40B4-BE49-F238E27FC236}">
                <a16:creationId xmlns:a16="http://schemas.microsoft.com/office/drawing/2014/main" id="{5718D587-20EC-4F4C-A73C-60519205CA8F}"/>
              </a:ext>
            </a:extLst>
          </p:cNvPr>
          <p:cNvPicPr>
            <a:picLocks noGrp="1" noChangeAspect="1"/>
          </p:cNvPicPr>
          <p:nvPr>
            <p:ph idx="1"/>
          </p:nvPr>
        </p:nvPicPr>
        <p:blipFill>
          <a:blip r:embed="rId2"/>
          <a:stretch>
            <a:fillRect/>
          </a:stretch>
        </p:blipFill>
        <p:spPr>
          <a:xfrm>
            <a:off x="245397" y="1690688"/>
            <a:ext cx="3169946" cy="4676775"/>
          </a:xfrm>
        </p:spPr>
      </p:pic>
      <p:pic>
        <p:nvPicPr>
          <p:cNvPr id="7" name="图片 6">
            <a:extLst>
              <a:ext uri="{FF2B5EF4-FFF2-40B4-BE49-F238E27FC236}">
                <a16:creationId xmlns:a16="http://schemas.microsoft.com/office/drawing/2014/main" id="{0A4A1AA4-57FC-4087-8AD4-A83D0C191D44}"/>
              </a:ext>
            </a:extLst>
          </p:cNvPr>
          <p:cNvPicPr>
            <a:picLocks noChangeAspect="1"/>
          </p:cNvPicPr>
          <p:nvPr/>
        </p:nvPicPr>
        <p:blipFill>
          <a:blip r:embed="rId3"/>
          <a:stretch>
            <a:fillRect/>
          </a:stretch>
        </p:blipFill>
        <p:spPr>
          <a:xfrm>
            <a:off x="3634590" y="1690688"/>
            <a:ext cx="8589494" cy="4676775"/>
          </a:xfrm>
          <a:prstGeom prst="rect">
            <a:avLst/>
          </a:prstGeom>
        </p:spPr>
      </p:pic>
    </p:spTree>
    <p:extLst>
      <p:ext uri="{BB962C8B-B14F-4D97-AF65-F5344CB8AC3E}">
        <p14:creationId xmlns:p14="http://schemas.microsoft.com/office/powerpoint/2010/main" val="804074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17444F-26E3-440C-A355-775E53A6782D}"/>
              </a:ext>
            </a:extLst>
          </p:cNvPr>
          <p:cNvSpPr>
            <a:spLocks noGrp="1"/>
          </p:cNvSpPr>
          <p:nvPr>
            <p:ph type="title"/>
          </p:nvPr>
        </p:nvSpPr>
        <p:spPr>
          <a:xfrm>
            <a:off x="1295402" y="565037"/>
            <a:ext cx="9601196" cy="1303867"/>
          </a:xfrm>
        </p:spPr>
        <p:txBody>
          <a:bodyPr/>
          <a:lstStyle/>
          <a:p>
            <a:r>
              <a:rPr lang="en-US" altLang="zh-CN" dirty="0"/>
              <a:t>Limitation &amp; Future work</a:t>
            </a:r>
            <a:endParaRPr lang="zh-CN" altLang="en-US" dirty="0"/>
          </a:p>
        </p:txBody>
      </p:sp>
      <p:sp>
        <p:nvSpPr>
          <p:cNvPr id="3" name="内容占位符 2">
            <a:extLst>
              <a:ext uri="{FF2B5EF4-FFF2-40B4-BE49-F238E27FC236}">
                <a16:creationId xmlns:a16="http://schemas.microsoft.com/office/drawing/2014/main" id="{1F33BC78-1218-4459-8850-11B925464ABB}"/>
              </a:ext>
            </a:extLst>
          </p:cNvPr>
          <p:cNvSpPr>
            <a:spLocks noGrp="1"/>
          </p:cNvSpPr>
          <p:nvPr>
            <p:ph idx="1"/>
          </p:nvPr>
        </p:nvSpPr>
        <p:spPr>
          <a:xfrm>
            <a:off x="838200" y="1559293"/>
            <a:ext cx="10515600" cy="4617670"/>
          </a:xfrm>
        </p:spPr>
        <p:txBody>
          <a:bodyPr/>
          <a:lstStyle/>
          <a:p>
            <a:r>
              <a:rPr lang="en-US" altLang="zh-CN" dirty="0"/>
              <a:t>AI adapts for Voice: Use the parents’ daily voice data to train the APP so that it can simulate the parent’s voice and tell the story for the child instead of the voice of the machine. </a:t>
            </a:r>
          </a:p>
          <a:p>
            <a:r>
              <a:rPr lang="en-US" altLang="zh-CN" dirty="0"/>
              <a:t>Use the database to more efficient storage. </a:t>
            </a:r>
            <a:endParaRPr lang="zh-CN" altLang="en-US" dirty="0"/>
          </a:p>
        </p:txBody>
      </p:sp>
    </p:spTree>
    <p:extLst>
      <p:ext uri="{BB962C8B-B14F-4D97-AF65-F5344CB8AC3E}">
        <p14:creationId xmlns:p14="http://schemas.microsoft.com/office/powerpoint/2010/main" val="853220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F9B5-6458-45C8-B2BB-1774FFBD19D9}"/>
              </a:ext>
            </a:extLst>
          </p:cNvPr>
          <p:cNvSpPr>
            <a:spLocks noGrp="1"/>
          </p:cNvSpPr>
          <p:nvPr>
            <p:ph type="title"/>
          </p:nvPr>
        </p:nvSpPr>
        <p:spPr/>
        <p:txBody>
          <a:bodyPr/>
          <a:lstStyle/>
          <a:p>
            <a:r>
              <a:rPr lang="en-US" altLang="zh-CN" dirty="0"/>
              <a:t>Limitation &amp; Future work</a:t>
            </a:r>
            <a:endParaRPr lang="zh-CN" altLang="en-US" dirty="0"/>
          </a:p>
        </p:txBody>
      </p:sp>
      <p:sp>
        <p:nvSpPr>
          <p:cNvPr id="3" name="内容占位符 2">
            <a:extLst>
              <a:ext uri="{FF2B5EF4-FFF2-40B4-BE49-F238E27FC236}">
                <a16:creationId xmlns:a16="http://schemas.microsoft.com/office/drawing/2014/main" id="{3716549E-9E5B-4DA6-9DEE-E6840B6275B8}"/>
              </a:ext>
            </a:extLst>
          </p:cNvPr>
          <p:cNvSpPr>
            <a:spLocks noGrp="1"/>
          </p:cNvSpPr>
          <p:nvPr>
            <p:ph idx="1"/>
          </p:nvPr>
        </p:nvSpPr>
        <p:spPr/>
        <p:txBody>
          <a:bodyPr/>
          <a:lstStyle/>
          <a:p>
            <a:r>
              <a:rPr lang="en-US" altLang="zh-CN" b="0" i="0" dirty="0">
                <a:solidFill>
                  <a:srgbClr val="333333"/>
                </a:solidFill>
                <a:effectLst/>
              </a:rPr>
              <a:t>C</a:t>
            </a:r>
            <a:r>
              <a:rPr lang="sq-AL" altLang="zh-CN" b="0" i="0" dirty="0">
                <a:solidFill>
                  <a:srgbClr val="333333"/>
                </a:solidFill>
                <a:effectLst/>
              </a:rPr>
              <a:t>ombine each part</a:t>
            </a:r>
            <a:endParaRPr lang="en-US" altLang="zh-CN" dirty="0"/>
          </a:p>
          <a:p>
            <a:r>
              <a:rPr lang="sq-AL" altLang="zh-CN" dirty="0"/>
              <a:t>Recommendation system</a:t>
            </a:r>
            <a:endParaRPr lang="en-US" altLang="zh-CN" dirty="0"/>
          </a:p>
          <a:p>
            <a:r>
              <a:rPr lang="en-US" altLang="zh-CN" dirty="0"/>
              <a:t>DLC</a:t>
            </a:r>
          </a:p>
          <a:p>
            <a:r>
              <a:rPr lang="sq-AL" altLang="zh-CN" dirty="0"/>
              <a:t>User personalization</a:t>
            </a:r>
            <a:endParaRPr lang="en-US" altLang="zh-CN" dirty="0"/>
          </a:p>
          <a:p>
            <a:r>
              <a:rPr lang="en-US" altLang="zh-CN" dirty="0"/>
              <a:t>User interface consistency</a:t>
            </a:r>
          </a:p>
          <a:p>
            <a:endParaRPr lang="zh-CN" altLang="en-US" dirty="0"/>
          </a:p>
        </p:txBody>
      </p:sp>
    </p:spTree>
    <p:extLst>
      <p:ext uri="{BB962C8B-B14F-4D97-AF65-F5344CB8AC3E}">
        <p14:creationId xmlns:p14="http://schemas.microsoft.com/office/powerpoint/2010/main" val="207546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F9B5-6458-45C8-B2BB-1774FFBD19D9}"/>
              </a:ext>
            </a:extLst>
          </p:cNvPr>
          <p:cNvSpPr>
            <a:spLocks noGrp="1"/>
          </p:cNvSpPr>
          <p:nvPr>
            <p:ph type="title"/>
          </p:nvPr>
        </p:nvSpPr>
        <p:spPr/>
        <p:txBody>
          <a:bodyPr/>
          <a:lstStyle/>
          <a:p>
            <a:r>
              <a:rPr lang="en-US" altLang="zh-CN" dirty="0"/>
              <a:t>Thanks</a:t>
            </a:r>
            <a:endParaRPr lang="zh-CN" altLang="en-US" dirty="0"/>
          </a:p>
        </p:txBody>
      </p:sp>
      <p:sp>
        <p:nvSpPr>
          <p:cNvPr id="3" name="内容占位符 2">
            <a:extLst>
              <a:ext uri="{FF2B5EF4-FFF2-40B4-BE49-F238E27FC236}">
                <a16:creationId xmlns:a16="http://schemas.microsoft.com/office/drawing/2014/main" id="{3716549E-9E5B-4DA6-9DEE-E6840B6275B8}"/>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501473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F9B5-6458-45C8-B2BB-1774FFBD19D9}"/>
              </a:ext>
            </a:extLst>
          </p:cNvPr>
          <p:cNvSpPr>
            <a:spLocks noGrp="1"/>
          </p:cNvSpPr>
          <p:nvPr>
            <p:ph type="title"/>
          </p:nvPr>
        </p:nvSpPr>
        <p:spPr>
          <a:xfrm>
            <a:off x="561345" y="1103566"/>
            <a:ext cx="10515600" cy="1325563"/>
          </a:xfrm>
        </p:spPr>
        <p:txBody>
          <a:bodyPr/>
          <a:lstStyle/>
          <a:p>
            <a:r>
              <a:rPr lang="en-US" altLang="zh-CN" dirty="0"/>
              <a:t>APP Introduction</a:t>
            </a:r>
            <a:endParaRPr lang="zh-CN" altLang="en-US" dirty="0"/>
          </a:p>
        </p:txBody>
      </p:sp>
      <p:sp>
        <p:nvSpPr>
          <p:cNvPr id="4" name="文本框 3">
            <a:extLst>
              <a:ext uri="{FF2B5EF4-FFF2-40B4-BE49-F238E27FC236}">
                <a16:creationId xmlns:a16="http://schemas.microsoft.com/office/drawing/2014/main" id="{5982E340-7346-4013-A022-8C44AAB4B15C}"/>
              </a:ext>
            </a:extLst>
          </p:cNvPr>
          <p:cNvSpPr txBox="1"/>
          <p:nvPr/>
        </p:nvSpPr>
        <p:spPr>
          <a:xfrm>
            <a:off x="1397109" y="2647503"/>
            <a:ext cx="10031336" cy="3046988"/>
          </a:xfrm>
          <a:prstGeom prst="rect">
            <a:avLst/>
          </a:prstGeom>
          <a:noFill/>
        </p:spPr>
        <p:txBody>
          <a:bodyPr wrap="none" rtlCol="0">
            <a:spAutoFit/>
          </a:bodyPr>
          <a:lstStyle/>
          <a:p>
            <a:r>
              <a:rPr lang="en-US" altLang="zh-CN" sz="3200" dirty="0"/>
              <a:t>APP Fuction: train autistic children’s interaction skills</a:t>
            </a:r>
          </a:p>
          <a:p>
            <a:r>
              <a:rPr lang="en-US" altLang="zh-CN" sz="3200" dirty="0"/>
              <a:t>APP’s service object: Autistic children</a:t>
            </a:r>
          </a:p>
          <a:p>
            <a:r>
              <a:rPr lang="en-US" altLang="zh-CN" sz="3200" dirty="0"/>
              <a:t>Installation environment/platform: Android</a:t>
            </a:r>
          </a:p>
          <a:p>
            <a:r>
              <a:rPr lang="en-US" altLang="zh-CN" sz="3200" dirty="0"/>
              <a:t>Disk usage: 800 MB to 1.2 GB</a:t>
            </a:r>
          </a:p>
          <a:p>
            <a:r>
              <a:rPr lang="en-US" altLang="zh-CN" sz="3200" dirty="0"/>
              <a:t>Development platform: Unity 3D, blender, Vuforia, Adobe </a:t>
            </a:r>
          </a:p>
          <a:p>
            <a:r>
              <a:rPr lang="en-US" altLang="zh-CN" sz="3200" dirty="0"/>
              <a:t>API: IP address locating API, Weather API</a:t>
            </a:r>
          </a:p>
        </p:txBody>
      </p:sp>
    </p:spTree>
    <p:extLst>
      <p:ext uri="{BB962C8B-B14F-4D97-AF65-F5344CB8AC3E}">
        <p14:creationId xmlns:p14="http://schemas.microsoft.com/office/powerpoint/2010/main" val="2835157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F9B5-6458-45C8-B2BB-1774FFBD19D9}"/>
              </a:ext>
            </a:extLst>
          </p:cNvPr>
          <p:cNvSpPr>
            <a:spLocks noGrp="1"/>
          </p:cNvSpPr>
          <p:nvPr>
            <p:ph type="title"/>
          </p:nvPr>
        </p:nvSpPr>
        <p:spPr>
          <a:xfrm>
            <a:off x="561345" y="1103566"/>
            <a:ext cx="10515600" cy="1325563"/>
          </a:xfrm>
        </p:spPr>
        <p:txBody>
          <a:bodyPr/>
          <a:lstStyle/>
          <a:p>
            <a:r>
              <a:rPr lang="en-US" altLang="zh-CN" dirty="0"/>
              <a:t>APP Introduction</a:t>
            </a:r>
            <a:endParaRPr lang="zh-CN" altLang="en-US" dirty="0"/>
          </a:p>
        </p:txBody>
      </p:sp>
      <p:pic>
        <p:nvPicPr>
          <p:cNvPr id="5" name="図 4">
            <a:extLst>
              <a:ext uri="{FF2B5EF4-FFF2-40B4-BE49-F238E27FC236}">
                <a16:creationId xmlns:a16="http://schemas.microsoft.com/office/drawing/2014/main" id="{A611ED63-B10B-488E-A9E4-4F3FF0F51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148" y="918387"/>
            <a:ext cx="9314121" cy="5239193"/>
          </a:xfrm>
          <a:prstGeom prst="rect">
            <a:avLst/>
          </a:prstGeom>
        </p:spPr>
      </p:pic>
    </p:spTree>
    <p:extLst>
      <p:ext uri="{BB962C8B-B14F-4D97-AF65-F5344CB8AC3E}">
        <p14:creationId xmlns:p14="http://schemas.microsoft.com/office/powerpoint/2010/main" val="2151321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F9B5-6458-45C8-B2BB-1774FFBD19D9}"/>
              </a:ext>
            </a:extLst>
          </p:cNvPr>
          <p:cNvSpPr>
            <a:spLocks noGrp="1"/>
          </p:cNvSpPr>
          <p:nvPr>
            <p:ph type="title"/>
          </p:nvPr>
        </p:nvSpPr>
        <p:spPr>
          <a:xfrm>
            <a:off x="561345" y="1103566"/>
            <a:ext cx="10515600" cy="1325563"/>
          </a:xfrm>
        </p:spPr>
        <p:txBody>
          <a:bodyPr/>
          <a:lstStyle/>
          <a:p>
            <a:r>
              <a:rPr lang="en-US" altLang="zh-CN" dirty="0"/>
              <a:t>APP Introduction</a:t>
            </a:r>
            <a:endParaRPr lang="zh-CN" altLang="en-US" dirty="0"/>
          </a:p>
        </p:txBody>
      </p:sp>
      <p:pic>
        <p:nvPicPr>
          <p:cNvPr id="4" name="図 3">
            <a:extLst>
              <a:ext uri="{FF2B5EF4-FFF2-40B4-BE49-F238E27FC236}">
                <a16:creationId xmlns:a16="http://schemas.microsoft.com/office/drawing/2014/main" id="{9710871F-CD69-4136-848C-A93BAEC514FF}"/>
              </a:ext>
            </a:extLst>
          </p:cNvPr>
          <p:cNvPicPr>
            <a:picLocks noChangeAspect="1"/>
          </p:cNvPicPr>
          <p:nvPr/>
        </p:nvPicPr>
        <p:blipFill rotWithShape="1">
          <a:blip r:embed="rId2"/>
          <a:srcRect l="31657" t="25117" r="9826" b="8681"/>
          <a:stretch/>
        </p:blipFill>
        <p:spPr>
          <a:xfrm>
            <a:off x="1635641" y="590590"/>
            <a:ext cx="8920717" cy="5676820"/>
          </a:xfrm>
          <a:prstGeom prst="rect">
            <a:avLst/>
          </a:prstGeom>
        </p:spPr>
      </p:pic>
    </p:spTree>
    <p:extLst>
      <p:ext uri="{BB962C8B-B14F-4D97-AF65-F5344CB8AC3E}">
        <p14:creationId xmlns:p14="http://schemas.microsoft.com/office/powerpoint/2010/main" val="3081202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C5E8C-61EA-4972-B536-A6523DED4733}"/>
              </a:ext>
            </a:extLst>
          </p:cNvPr>
          <p:cNvSpPr>
            <a:spLocks noGrp="1"/>
          </p:cNvSpPr>
          <p:nvPr>
            <p:ph type="title"/>
          </p:nvPr>
        </p:nvSpPr>
        <p:spPr>
          <a:xfrm>
            <a:off x="7267654" y="2775734"/>
            <a:ext cx="4452400" cy="1303867"/>
          </a:xfrm>
        </p:spPr>
        <p:txBody>
          <a:bodyPr/>
          <a:lstStyle/>
          <a:p>
            <a:r>
              <a:rPr lang="en-US" altLang="zh-CN" sz="4400" b="1" kern="1200" dirty="0">
                <a:solidFill>
                  <a:schemeClr val="tx1"/>
                </a:solidFill>
                <a:latin typeface="+mj-lt"/>
                <a:ea typeface="+mj-ea"/>
                <a:cs typeface="+mj-cs"/>
              </a:rPr>
              <a:t>Loading Scene</a:t>
            </a:r>
            <a:endParaRPr lang="zh-CN" altLang="en-US" dirty="0"/>
          </a:p>
        </p:txBody>
      </p:sp>
      <p:pic>
        <p:nvPicPr>
          <p:cNvPr id="8" name="内容占位符 4">
            <a:extLst>
              <a:ext uri="{FF2B5EF4-FFF2-40B4-BE49-F238E27FC236}">
                <a16:creationId xmlns:a16="http://schemas.microsoft.com/office/drawing/2014/main" id="{DAFCC28A-B0C4-4727-9837-D21A7D80CA18}"/>
              </a:ext>
            </a:extLst>
          </p:cNvPr>
          <p:cNvPicPr>
            <a:picLocks noChangeAspect="1"/>
          </p:cNvPicPr>
          <p:nvPr/>
        </p:nvPicPr>
        <p:blipFill rotWithShape="1">
          <a:blip r:embed="rId2"/>
          <a:srcRect l="12733" r="14075" b="-1"/>
          <a:stretch/>
        </p:blipFill>
        <p:spPr>
          <a:xfrm>
            <a:off x="471944" y="487295"/>
            <a:ext cx="2261731" cy="5886073"/>
          </a:xfrm>
          <a:prstGeom prst="rect">
            <a:avLst/>
          </a:prstGeom>
        </p:spPr>
      </p:pic>
      <p:pic>
        <p:nvPicPr>
          <p:cNvPr id="11" name="图片 10">
            <a:extLst>
              <a:ext uri="{FF2B5EF4-FFF2-40B4-BE49-F238E27FC236}">
                <a16:creationId xmlns:a16="http://schemas.microsoft.com/office/drawing/2014/main" id="{09884764-5329-4226-81AE-CE41604E2DA8}"/>
              </a:ext>
            </a:extLst>
          </p:cNvPr>
          <p:cNvPicPr>
            <a:picLocks noChangeAspect="1"/>
          </p:cNvPicPr>
          <p:nvPr/>
        </p:nvPicPr>
        <p:blipFill rotWithShape="1">
          <a:blip r:embed="rId3"/>
          <a:srcRect l="16548" r="15711" b="-1"/>
          <a:stretch/>
        </p:blipFill>
        <p:spPr>
          <a:xfrm>
            <a:off x="2811525" y="484632"/>
            <a:ext cx="2232851" cy="5886073"/>
          </a:xfrm>
          <a:prstGeom prst="rect">
            <a:avLst/>
          </a:prstGeom>
        </p:spPr>
      </p:pic>
      <p:pic>
        <p:nvPicPr>
          <p:cNvPr id="13" name="图片 12">
            <a:extLst>
              <a:ext uri="{FF2B5EF4-FFF2-40B4-BE49-F238E27FC236}">
                <a16:creationId xmlns:a16="http://schemas.microsoft.com/office/drawing/2014/main" id="{3C78623A-5E72-4B3D-8432-E7387644F183}"/>
              </a:ext>
            </a:extLst>
          </p:cNvPr>
          <p:cNvPicPr>
            <a:picLocks noChangeAspect="1"/>
          </p:cNvPicPr>
          <p:nvPr/>
        </p:nvPicPr>
        <p:blipFill rotWithShape="1">
          <a:blip r:embed="rId4"/>
          <a:srcRect l="12089" r="15076" b="-1"/>
          <a:stretch/>
        </p:blipFill>
        <p:spPr>
          <a:xfrm>
            <a:off x="5122226" y="484632"/>
            <a:ext cx="2261436" cy="5886073"/>
          </a:xfrm>
          <a:prstGeom prst="rect">
            <a:avLst/>
          </a:prstGeom>
        </p:spPr>
      </p:pic>
    </p:spTree>
    <p:extLst>
      <p:ext uri="{BB962C8B-B14F-4D97-AF65-F5344CB8AC3E}">
        <p14:creationId xmlns:p14="http://schemas.microsoft.com/office/powerpoint/2010/main" val="3742054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C5E8C-61EA-4972-B536-A6523DED4733}"/>
              </a:ext>
            </a:extLst>
          </p:cNvPr>
          <p:cNvSpPr>
            <a:spLocks noGrp="1"/>
          </p:cNvSpPr>
          <p:nvPr>
            <p:ph type="title"/>
          </p:nvPr>
        </p:nvSpPr>
        <p:spPr>
          <a:xfrm>
            <a:off x="5029459" y="2777066"/>
            <a:ext cx="6714815" cy="1303867"/>
          </a:xfrm>
        </p:spPr>
        <p:txBody>
          <a:bodyPr>
            <a:normAutofit/>
          </a:bodyPr>
          <a:lstStyle/>
          <a:p>
            <a:r>
              <a:rPr lang="en-US" altLang="zh-CN" b="1" dirty="0"/>
              <a:t>Level Selection Scene</a:t>
            </a:r>
            <a:endParaRPr lang="zh-CN" altLang="en-US" b="1" dirty="0"/>
          </a:p>
        </p:txBody>
      </p:sp>
      <p:pic>
        <p:nvPicPr>
          <p:cNvPr id="5" name="内容占位符 4">
            <a:extLst>
              <a:ext uri="{FF2B5EF4-FFF2-40B4-BE49-F238E27FC236}">
                <a16:creationId xmlns:a16="http://schemas.microsoft.com/office/drawing/2014/main" id="{455DCB25-C8BA-4521-A4EE-A521ACC6282A}"/>
              </a:ext>
            </a:extLst>
          </p:cNvPr>
          <p:cNvPicPr>
            <a:picLocks noGrp="1" noChangeAspect="1"/>
          </p:cNvPicPr>
          <p:nvPr>
            <p:ph idx="1"/>
          </p:nvPr>
        </p:nvPicPr>
        <p:blipFill>
          <a:blip r:embed="rId2"/>
          <a:stretch>
            <a:fillRect/>
          </a:stretch>
        </p:blipFill>
        <p:spPr>
          <a:xfrm>
            <a:off x="574362" y="339049"/>
            <a:ext cx="5169383" cy="6179902"/>
          </a:xfrm>
        </p:spPr>
      </p:pic>
    </p:spTree>
    <p:extLst>
      <p:ext uri="{BB962C8B-B14F-4D97-AF65-F5344CB8AC3E}">
        <p14:creationId xmlns:p14="http://schemas.microsoft.com/office/powerpoint/2010/main" val="1435209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CEC84B-0763-413D-BCE5-B189217AB23F}"/>
              </a:ext>
            </a:extLst>
          </p:cNvPr>
          <p:cNvPicPr>
            <a:picLocks noChangeAspect="1"/>
          </p:cNvPicPr>
          <p:nvPr/>
        </p:nvPicPr>
        <p:blipFill>
          <a:blip r:embed="rId2"/>
          <a:stretch>
            <a:fillRect/>
          </a:stretch>
        </p:blipFill>
        <p:spPr>
          <a:xfrm>
            <a:off x="772436" y="778882"/>
            <a:ext cx="5599367" cy="5300235"/>
          </a:xfrm>
          <a:prstGeom prst="rect">
            <a:avLst/>
          </a:prstGeom>
        </p:spPr>
      </p:pic>
      <p:sp>
        <p:nvSpPr>
          <p:cNvPr id="6" name="标题 1">
            <a:extLst>
              <a:ext uri="{FF2B5EF4-FFF2-40B4-BE49-F238E27FC236}">
                <a16:creationId xmlns:a16="http://schemas.microsoft.com/office/drawing/2014/main" id="{FE5E287F-145C-428B-B2E9-2C21404C3ED5}"/>
              </a:ext>
            </a:extLst>
          </p:cNvPr>
          <p:cNvSpPr>
            <a:spLocks noGrp="1"/>
          </p:cNvSpPr>
          <p:nvPr>
            <p:ph type="title"/>
          </p:nvPr>
        </p:nvSpPr>
        <p:spPr>
          <a:xfrm>
            <a:off x="5639058" y="2652375"/>
            <a:ext cx="6714815" cy="1303867"/>
          </a:xfrm>
        </p:spPr>
        <p:txBody>
          <a:bodyPr>
            <a:normAutofit/>
          </a:bodyPr>
          <a:lstStyle/>
          <a:p>
            <a:r>
              <a:rPr lang="en-US" altLang="zh-CN" b="1" dirty="0"/>
              <a:t>Story Teller (Core)</a:t>
            </a:r>
            <a:endParaRPr lang="zh-CN" altLang="en-US" b="1" dirty="0"/>
          </a:p>
        </p:txBody>
      </p:sp>
    </p:spTree>
    <p:extLst>
      <p:ext uri="{BB962C8B-B14F-4D97-AF65-F5344CB8AC3E}">
        <p14:creationId xmlns:p14="http://schemas.microsoft.com/office/powerpoint/2010/main" val="120630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F9B5-6458-45C8-B2BB-1774FFBD19D9}"/>
              </a:ext>
            </a:extLst>
          </p:cNvPr>
          <p:cNvSpPr>
            <a:spLocks noGrp="1"/>
          </p:cNvSpPr>
          <p:nvPr>
            <p:ph type="title"/>
          </p:nvPr>
        </p:nvSpPr>
        <p:spPr>
          <a:xfrm>
            <a:off x="2100291" y="1070437"/>
            <a:ext cx="7262727" cy="1325563"/>
          </a:xfrm>
        </p:spPr>
        <p:txBody>
          <a:bodyPr>
            <a:normAutofit/>
          </a:bodyPr>
          <a:lstStyle/>
          <a:p>
            <a:r>
              <a:rPr lang="en-US" altLang="zh-CN" sz="4400" b="0" cap="none" spc="0" dirty="0">
                <a:ln w="0"/>
                <a:solidFill>
                  <a:schemeClr val="tx1"/>
                </a:solidFill>
                <a:effectLst>
                  <a:outerShdw blurRad="38100" dist="19050" dir="2700000" algn="tl" rotWithShape="0">
                    <a:schemeClr val="dk1">
                      <a:alpha val="40000"/>
                    </a:schemeClr>
                  </a:outerShdw>
                </a:effectLst>
              </a:rPr>
              <a:t>Present Progress</a:t>
            </a:r>
            <a:endParaRPr lang="zh-CN" altLang="en-US" dirty="0"/>
          </a:p>
        </p:txBody>
      </p:sp>
    </p:spTree>
    <p:extLst>
      <p:ext uri="{BB962C8B-B14F-4D97-AF65-F5344CB8AC3E}">
        <p14:creationId xmlns:p14="http://schemas.microsoft.com/office/powerpoint/2010/main" val="18073918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255</TotalTime>
  <Words>482</Words>
  <Application>Microsoft Office PowerPoint</Application>
  <PresentationFormat>ワイド画面</PresentationFormat>
  <Paragraphs>73</Paragraphs>
  <Slides>23</Slides>
  <Notes>0</Notes>
  <HiddenSlides>0</HiddenSlides>
  <MMClips>6</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23</vt:i4>
      </vt:variant>
    </vt:vector>
  </HeadingPairs>
  <TitlesOfParts>
    <vt:vector size="27" baseType="lpstr">
      <vt:lpstr>等线</vt:lpstr>
      <vt:lpstr>Arial</vt:lpstr>
      <vt:lpstr>Garamond</vt:lpstr>
      <vt:lpstr>环保</vt:lpstr>
      <vt:lpstr>Story Teller</vt:lpstr>
      <vt:lpstr>PowerPoint プレゼンテーション</vt:lpstr>
      <vt:lpstr>APP Introduction</vt:lpstr>
      <vt:lpstr>APP Introduction</vt:lpstr>
      <vt:lpstr>APP Introduction</vt:lpstr>
      <vt:lpstr>Loading Scene</vt:lpstr>
      <vt:lpstr>Level Selection Scene</vt:lpstr>
      <vt:lpstr>Story Teller (Core)</vt:lpstr>
      <vt:lpstr>Present Progress</vt:lpstr>
      <vt:lpstr>PowerPoint プレゼンテーション</vt:lpstr>
      <vt:lpstr>Level Selection Scene</vt:lpstr>
      <vt:lpstr>AR Scene</vt:lpstr>
      <vt:lpstr>AR Scene</vt:lpstr>
      <vt:lpstr>AR Scene</vt:lpstr>
      <vt:lpstr>Storyteller Story Selection</vt:lpstr>
      <vt:lpstr>Reasons for choosing Wenzhou dialect and Mandarin as the voice of this app</vt:lpstr>
      <vt:lpstr>Text to Speech API: RT-Voice Pro</vt:lpstr>
      <vt:lpstr>PowerPoint プレゼンテーション</vt:lpstr>
      <vt:lpstr>Wenzhouness </vt:lpstr>
      <vt:lpstr>Audio Source and Status Transition </vt:lpstr>
      <vt:lpstr>Limitation &amp; Future work</vt:lpstr>
      <vt:lpstr>Limitation &amp; Future work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 Teller Reboot</dc:title>
  <dc:creator>691341724@qq.com</dc:creator>
  <cp:lastModifiedBy>京都 户</cp:lastModifiedBy>
  <cp:revision>67</cp:revision>
  <dcterms:created xsi:type="dcterms:W3CDTF">2021-10-24T11:35:56Z</dcterms:created>
  <dcterms:modified xsi:type="dcterms:W3CDTF">2021-10-25T00:56:09Z</dcterms:modified>
</cp:coreProperties>
</file>